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e.com/health/compression-stockings-for-varicose-veins" TargetMode="External"/><Relationship Id="rId2" Type="http://schemas.openxmlformats.org/officeDocument/2006/relationships/hyperlink" Target="https://www.healthline.com/health/diet-and-weight-los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health/sclerothera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en-GB" sz="31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Dr.M.P.Lal</a:t>
            </a:r>
            <a:r>
              <a:rPr lang="en-GB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GB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GB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Professor and Head </a:t>
            </a:r>
            <a:br>
              <a:rPr lang="en-GB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GB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Department of Surgery</a:t>
            </a:r>
            <a:br>
              <a:rPr lang="en-GB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33600"/>
            <a:ext cx="8458200" cy="1371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Algerian" pitchFamily="82" charset="0"/>
              </a:rPr>
              <a:t>VENOUS DISEASES</a:t>
            </a:r>
            <a:endParaRPr lang="en-US" sz="4800" b="1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HOMOEOPATHIC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Arnica </a:t>
            </a:r>
            <a:r>
              <a:rPr lang="en-IN" dirty="0" err="1" smtClean="0"/>
              <a:t>montana</a:t>
            </a:r>
            <a:r>
              <a:rPr lang="en-IN" dirty="0" smtClean="0"/>
              <a:t>. Relieves pain, bruising and swelling associated with trauma, surgery or overexertion.</a:t>
            </a:r>
          </a:p>
          <a:p>
            <a:r>
              <a:rPr lang="en-IN" dirty="0" err="1" smtClean="0"/>
              <a:t>Calcarea</a:t>
            </a:r>
            <a:r>
              <a:rPr lang="en-IN" dirty="0" smtClean="0"/>
              <a:t> </a:t>
            </a:r>
            <a:r>
              <a:rPr lang="en-IN" dirty="0" err="1" smtClean="0"/>
              <a:t>carbonica</a:t>
            </a:r>
            <a:r>
              <a:rPr lang="en-IN" dirty="0" smtClean="0"/>
              <a:t>. Varicose veins that hurt while the person is standing or walking may respond to this remedy.</a:t>
            </a:r>
          </a:p>
          <a:p>
            <a:r>
              <a:rPr lang="en-IN" dirty="0" err="1" smtClean="0"/>
              <a:t>Carbo</a:t>
            </a:r>
            <a:r>
              <a:rPr lang="en-IN" dirty="0" smtClean="0"/>
              <a:t> </a:t>
            </a:r>
            <a:r>
              <a:rPr lang="en-IN" dirty="0" err="1" smtClean="0"/>
              <a:t>vegetabilis</a:t>
            </a:r>
            <a:r>
              <a:rPr lang="en-IN" dirty="0" smtClean="0"/>
              <a:t>. </a:t>
            </a:r>
          </a:p>
          <a:p>
            <a:r>
              <a:rPr lang="en-IN" dirty="0" err="1" smtClean="0"/>
              <a:t>Hamamelis</a:t>
            </a:r>
            <a:r>
              <a:rPr lang="en-IN" dirty="0" smtClean="0"/>
              <a:t>. </a:t>
            </a:r>
          </a:p>
          <a:p>
            <a:r>
              <a:rPr lang="en-IN" dirty="0" err="1" smtClean="0"/>
              <a:t>Pulsatilla</a:t>
            </a:r>
            <a:r>
              <a:rPr lang="en-IN" dirty="0" smtClean="0"/>
              <a:t>. </a:t>
            </a:r>
          </a:p>
          <a:p>
            <a:r>
              <a:rPr lang="en-IN" dirty="0" err="1" smtClean="0"/>
              <a:t>Lycopodium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Zincum</a:t>
            </a:r>
            <a:r>
              <a:rPr lang="en-IN" dirty="0" smtClean="0"/>
              <a:t> </a:t>
            </a:r>
            <a:r>
              <a:rPr lang="en-IN" dirty="0" err="1" smtClean="0"/>
              <a:t>metallicum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Lachesis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Sunish\Desktop\bob\124654_graphic_web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3999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VARICOSE 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b="1" dirty="0" smtClean="0"/>
              <a:t>DEFINITION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sz="4400" dirty="0" smtClean="0"/>
              <a:t>Dilated, tortuous and elongated superficial veins of the limb are called varicose veins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VARICOSE 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Examples of varicosity</a:t>
            </a:r>
          </a:p>
          <a:p>
            <a:pPr>
              <a:buNone/>
            </a:pPr>
            <a:r>
              <a:rPr lang="en-US" dirty="0" smtClean="0"/>
              <a:t>• Long </a:t>
            </a:r>
            <a:r>
              <a:rPr lang="en-US" dirty="0" err="1" smtClean="0"/>
              <a:t>saphenous</a:t>
            </a:r>
            <a:r>
              <a:rPr lang="en-US" dirty="0" smtClean="0"/>
              <a:t> varicosity</a:t>
            </a:r>
          </a:p>
          <a:p>
            <a:pPr>
              <a:buNone/>
            </a:pPr>
            <a:r>
              <a:rPr lang="en-US" dirty="0" smtClean="0"/>
              <a:t>• Short </a:t>
            </a:r>
            <a:r>
              <a:rPr lang="en-US" dirty="0" err="1" smtClean="0"/>
              <a:t>saphenous</a:t>
            </a:r>
            <a:r>
              <a:rPr lang="en-US" dirty="0" smtClean="0"/>
              <a:t> varicosity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Oesophageal</a:t>
            </a:r>
            <a:r>
              <a:rPr lang="en-US" dirty="0" smtClean="0"/>
              <a:t> </a:t>
            </a:r>
            <a:r>
              <a:rPr lang="en-US" dirty="0" err="1" smtClean="0"/>
              <a:t>varices</a:t>
            </a:r>
            <a:r>
              <a:rPr lang="en-US" dirty="0" smtClean="0"/>
              <a:t> and </a:t>
            </a:r>
            <a:r>
              <a:rPr lang="en-US" dirty="0" err="1" smtClean="0"/>
              <a:t>fundal</a:t>
            </a:r>
            <a:r>
              <a:rPr lang="en-US" dirty="0" smtClean="0"/>
              <a:t> </a:t>
            </a:r>
            <a:r>
              <a:rPr lang="en-US" dirty="0" err="1" smtClean="0"/>
              <a:t>varices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Haemorrhoids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VARICOSE 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PRIMARY VARICOSE VEINS</a:t>
            </a:r>
          </a:p>
          <a:p>
            <a:pPr>
              <a:buNone/>
            </a:pPr>
            <a:r>
              <a:rPr lang="en-US" dirty="0" smtClean="0"/>
              <a:t>               occur as a result of </a:t>
            </a:r>
            <a:r>
              <a:rPr lang="en-US" i="1" dirty="0" smtClean="0"/>
              <a:t>congenital weakness in the vein </a:t>
            </a:r>
            <a:r>
              <a:rPr lang="en-US" dirty="0" smtClean="0"/>
              <a:t>wall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SECONDARY VARICOSE VEINS</a:t>
            </a:r>
          </a:p>
          <a:p>
            <a:pPr>
              <a:buNone/>
            </a:pPr>
            <a:r>
              <a:rPr lang="en-US" dirty="0" smtClean="0"/>
              <a:t>           Pregnancy and pelvic </a:t>
            </a:r>
            <a:r>
              <a:rPr lang="en-US" dirty="0" err="1" smtClean="0"/>
              <a:t>tumours</a:t>
            </a:r>
            <a:r>
              <a:rPr lang="en-US" dirty="0" smtClean="0"/>
              <a:t> cause   	proximal obstruction to the blood flow.</a:t>
            </a:r>
          </a:p>
          <a:p>
            <a:pPr>
              <a:buNone/>
            </a:pPr>
            <a:r>
              <a:rPr lang="en-US" dirty="0" smtClean="0"/>
              <a:t>		Pills ( oral contraceptive pills) alter the 	viscosity of blood.</a:t>
            </a:r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err="1" smtClean="0"/>
              <a:t>Progesterones</a:t>
            </a:r>
            <a:r>
              <a:rPr lang="en-US" dirty="0" smtClean="0"/>
              <a:t> dilate vessel wall.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VARICOSE 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    TESTS FOR VARICOSE VEINS AND INFERENCE</a:t>
            </a:r>
          </a:p>
          <a:p>
            <a:pPr>
              <a:buNone/>
            </a:pPr>
            <a:r>
              <a:rPr lang="en-US" sz="2800" dirty="0" smtClean="0"/>
              <a:t>• Cough impulse test: </a:t>
            </a:r>
            <a:r>
              <a:rPr lang="en-US" sz="2800" dirty="0" err="1" smtClean="0"/>
              <a:t>Saphenofemoral</a:t>
            </a:r>
            <a:r>
              <a:rPr lang="en-US" sz="2800" dirty="0" smtClean="0"/>
              <a:t> incompetence</a:t>
            </a:r>
          </a:p>
          <a:p>
            <a:pPr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Trendelenburg</a:t>
            </a:r>
            <a:r>
              <a:rPr lang="en-US" sz="2800" dirty="0" smtClean="0"/>
              <a:t> I: SF incompetence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Trendelenburg</a:t>
            </a:r>
            <a:r>
              <a:rPr lang="en-US" sz="2800" dirty="0" smtClean="0"/>
              <a:t> II: Perforator incompetence</a:t>
            </a:r>
          </a:p>
          <a:p>
            <a:pPr>
              <a:buNone/>
            </a:pPr>
            <a:r>
              <a:rPr lang="en-US" sz="2800" dirty="0" smtClean="0"/>
              <a:t>• Multiple tourniquet test: Site of perforator incompetence</a:t>
            </a:r>
          </a:p>
          <a:p>
            <a:pPr>
              <a:buNone/>
            </a:pPr>
            <a:r>
              <a:rPr lang="en-US" sz="2800" dirty="0" smtClean="0"/>
              <a:t>• Schwartz test: Superficial column of blood</a:t>
            </a:r>
          </a:p>
          <a:p>
            <a:pPr>
              <a:buNone/>
            </a:pPr>
            <a:r>
              <a:rPr lang="en-US" sz="2800" dirty="0" smtClean="0"/>
              <a:t>• Modified </a:t>
            </a:r>
            <a:r>
              <a:rPr lang="en-US" sz="2800" dirty="0" err="1" smtClean="0"/>
              <a:t>Perthes</a:t>
            </a:r>
            <a:r>
              <a:rPr lang="en-US" sz="2800" dirty="0" smtClean="0"/>
              <a:t>' test: Deep vein thrombosis</a:t>
            </a:r>
          </a:p>
          <a:p>
            <a:pPr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Fegan's</a:t>
            </a:r>
            <a:r>
              <a:rPr lang="en-US" sz="2800" dirty="0" smtClean="0"/>
              <a:t> test: To locate the perforators in the deep fascia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DEEP VEIN THROMBOSIS (DVT)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CAUSES OF DEEP VEIN </a:t>
            </a:r>
            <a:r>
              <a:rPr lang="en-US" b="1" dirty="0" smtClean="0">
                <a:solidFill>
                  <a:srgbClr val="FF0000"/>
                </a:solidFill>
              </a:rPr>
              <a:t>THROMBOSIS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T</a:t>
            </a:r>
            <a:r>
              <a:rPr lang="en-US" sz="3400" dirty="0" smtClean="0"/>
              <a:t>rauma-injury to the vessel wall</a:t>
            </a:r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H</a:t>
            </a:r>
            <a:r>
              <a:rPr lang="en-US" sz="3400" dirty="0" smtClean="0"/>
              <a:t>ormones-increased </a:t>
            </a:r>
            <a:r>
              <a:rPr lang="en-US" sz="3400" dirty="0" err="1" smtClean="0"/>
              <a:t>coagulability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R</a:t>
            </a:r>
            <a:r>
              <a:rPr lang="en-US" sz="3400" dirty="0" smtClean="0"/>
              <a:t>oad traffic accidents</a:t>
            </a:r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O</a:t>
            </a:r>
            <a:r>
              <a:rPr lang="en-US" sz="3400" dirty="0" smtClean="0"/>
              <a:t>perations-</a:t>
            </a:r>
            <a:r>
              <a:rPr lang="en-US" sz="3400" dirty="0" err="1" smtClean="0"/>
              <a:t>cholecystectomy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M</a:t>
            </a:r>
            <a:r>
              <a:rPr lang="en-US" sz="3400" dirty="0" smtClean="0"/>
              <a:t>alignancy-sluggish blood flow</a:t>
            </a:r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B</a:t>
            </a:r>
            <a:r>
              <a:rPr lang="en-US" sz="3400" dirty="0" smtClean="0"/>
              <a:t>lood disorders-</a:t>
            </a:r>
            <a:r>
              <a:rPr lang="en-US" sz="3400" dirty="0" err="1" smtClean="0"/>
              <a:t>polycythaemia</a:t>
            </a:r>
            <a:endParaRPr lang="en-US" sz="3400" dirty="0" smtClean="0"/>
          </a:p>
          <a:p>
            <a:pPr>
              <a:buNone/>
            </a:pPr>
            <a:r>
              <a:rPr lang="en-US" sz="3400" dirty="0" err="1" smtClean="0">
                <a:solidFill>
                  <a:srgbClr val="FF0000"/>
                </a:solidFill>
              </a:rPr>
              <a:t>O</a:t>
            </a:r>
            <a:r>
              <a:rPr lang="en-US" sz="3400" dirty="0" err="1" smtClean="0"/>
              <a:t>rthopaedic</a:t>
            </a:r>
            <a:r>
              <a:rPr lang="en-US" sz="3400" dirty="0" smtClean="0"/>
              <a:t> surgery, obesity, old age</a:t>
            </a:r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S</a:t>
            </a:r>
            <a:r>
              <a:rPr lang="en-US" sz="3400" dirty="0" smtClean="0"/>
              <a:t>erious illness-stroke, Ml</a:t>
            </a:r>
          </a:p>
          <a:p>
            <a:pPr>
              <a:buNone/>
            </a:pPr>
            <a:r>
              <a:rPr lang="en-US" sz="3400" dirty="0" err="1" smtClean="0">
                <a:solidFill>
                  <a:srgbClr val="FF0000"/>
                </a:solidFill>
              </a:rPr>
              <a:t>I</a:t>
            </a:r>
            <a:r>
              <a:rPr lang="en-US" sz="3400" dirty="0" err="1" smtClean="0"/>
              <a:t>mmobilisation</a:t>
            </a:r>
            <a:endParaRPr lang="en-US" sz="3400" dirty="0" smtClean="0"/>
          </a:p>
          <a:p>
            <a:pPr>
              <a:buNone/>
            </a:pPr>
            <a:r>
              <a:rPr lang="en-US" sz="3400" dirty="0" err="1" smtClean="0">
                <a:solidFill>
                  <a:srgbClr val="FF0000"/>
                </a:solidFill>
              </a:rPr>
              <a:t>S</a:t>
            </a:r>
            <a:r>
              <a:rPr lang="en-US" sz="3400" dirty="0" err="1" smtClean="0"/>
              <a:t>plenectomy</a:t>
            </a:r>
            <a:endParaRPr lang="en-US" sz="3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MANAGEMENT  of varicose 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The following changes may help prevent varicose veins from forming or becoming worse: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Avoid standing for extended periods of time.</a:t>
            </a:r>
          </a:p>
          <a:p>
            <a:r>
              <a:rPr lang="en-GB" dirty="0" smtClean="0">
                <a:hlinkClick r:id="rId2"/>
              </a:rPr>
              <a:t>Lose weight</a:t>
            </a:r>
            <a:r>
              <a:rPr lang="en-GB" dirty="0" smtClean="0"/>
              <a:t> </a:t>
            </a:r>
            <a:r>
              <a:rPr lang="en-GB" dirty="0" smtClean="0">
                <a:solidFill>
                  <a:srgbClr val="C00000"/>
                </a:solidFill>
              </a:rPr>
              <a:t>or maintain a healthy weight.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Exercise to improve your circulation</a:t>
            </a:r>
            <a:r>
              <a:rPr lang="en-GB" dirty="0" smtClean="0"/>
              <a:t>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Use</a:t>
            </a:r>
            <a:r>
              <a:rPr lang="en-GB" dirty="0" smtClean="0"/>
              <a:t> </a:t>
            </a:r>
            <a:r>
              <a:rPr lang="en-GB" dirty="0" smtClean="0">
                <a:hlinkClick r:id="rId3"/>
              </a:rPr>
              <a:t>compression socks or stockings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Currently, a wide variety of minimally invasive treatment options for varicose veins are available. These include:</a:t>
            </a:r>
          </a:p>
          <a:p>
            <a:r>
              <a:rPr lang="en-GB" dirty="0" err="1" smtClean="0">
                <a:hlinkClick r:id="rId2"/>
              </a:rPr>
              <a:t>sclerotherapy</a:t>
            </a:r>
            <a:r>
              <a:rPr lang="en-GB" dirty="0" smtClean="0"/>
              <a:t>, using a liquid or foam chemical injection to block off a larger vein</a:t>
            </a:r>
          </a:p>
          <a:p>
            <a:r>
              <a:rPr lang="en-GB" dirty="0" err="1" smtClean="0">
                <a:solidFill>
                  <a:srgbClr val="C00000"/>
                </a:solidFill>
              </a:rPr>
              <a:t>microsclerotherapy</a:t>
            </a:r>
            <a:r>
              <a:rPr lang="en-GB" dirty="0" smtClean="0"/>
              <a:t>, using a liquid chemical injection to block off smaller veins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laser surgery</a:t>
            </a:r>
            <a:r>
              <a:rPr lang="en-GB" dirty="0" smtClean="0"/>
              <a:t>, using light energy to block off a vein</a:t>
            </a:r>
          </a:p>
          <a:p>
            <a:r>
              <a:rPr lang="en-GB" dirty="0" err="1" smtClean="0">
                <a:solidFill>
                  <a:srgbClr val="C00000"/>
                </a:solidFill>
              </a:rPr>
              <a:t>endovenous</a:t>
            </a:r>
            <a:r>
              <a:rPr lang="en-GB" dirty="0" smtClean="0">
                <a:solidFill>
                  <a:srgbClr val="C00000"/>
                </a:solidFill>
              </a:rPr>
              <a:t> ablation therapy</a:t>
            </a:r>
            <a:r>
              <a:rPr lang="en-GB" dirty="0" smtClean="0"/>
              <a:t>, using heat and radiofrequency waves to block off a vein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endoscopic vein surgery</a:t>
            </a:r>
            <a:r>
              <a:rPr lang="en-GB" dirty="0" smtClean="0"/>
              <a:t>, using a small lighted scope inserted through a small incision to block off a vein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347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   Dr.M.P.Lal    Professor and Head     Department of Surgery </vt:lpstr>
      <vt:lpstr>Slide 2</vt:lpstr>
      <vt:lpstr>VARICOSE VEINS</vt:lpstr>
      <vt:lpstr>VARICOSE VEINS</vt:lpstr>
      <vt:lpstr>VARICOSE VEINS</vt:lpstr>
      <vt:lpstr>VARICOSE VEINS</vt:lpstr>
      <vt:lpstr>DEEP VEIN THROMBOSIS (DVT)</vt:lpstr>
      <vt:lpstr>MANAGEMENT  of varicose veins</vt:lpstr>
      <vt:lpstr>MANAGEMENT</vt:lpstr>
      <vt:lpstr>HOMOEOPATHIC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FORENSIC MEDICINE</dc:creator>
  <cp:lastModifiedBy>FORENSIC MEDICINE</cp:lastModifiedBy>
  <cp:revision>11</cp:revision>
  <dcterms:created xsi:type="dcterms:W3CDTF">2006-08-16T00:00:00Z</dcterms:created>
  <dcterms:modified xsi:type="dcterms:W3CDTF">2022-01-22T09:27:49Z</dcterms:modified>
</cp:coreProperties>
</file>